
<file path=[Content_Types].xml><?xml version="1.0" encoding="utf-8"?>
<Types xmlns="http://schemas.openxmlformats.org/package/2006/content-types">
  <Override PartName="/docProps/core.xml" ContentType="application/vnd.openxmlformats-package.core-properties+xml"/>
  <Default Extension="rels" ContentType="application/vnd.openxmlformats-package.relationships+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Default Extension="jpeg" ContentType="image/jpeg"/>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Grid="0" snapToObjects="1">
      <p:cViewPr>
        <p:scale>
          <a:sx n="150" d="100"/>
          <a:sy n="150" d="100"/>
        </p:scale>
        <p:origin x="-768" y="-88"/>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D9A4FB-266D-E449-898D-56C438DC2E9E}" type="datetimeFigureOut">
              <a:rPr lang="en-US" smtClean="0"/>
              <a:pPr/>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71715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9A4FB-266D-E449-898D-56C438DC2E9E}" type="datetimeFigureOut">
              <a:rPr lang="en-US" smtClean="0"/>
              <a:pPr/>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36193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9A4FB-266D-E449-898D-56C438DC2E9E}" type="datetimeFigureOut">
              <a:rPr lang="en-US" smtClean="0"/>
              <a:pPr/>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28641162"/>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9A4FB-266D-E449-898D-56C438DC2E9E}" type="datetimeFigureOut">
              <a:rPr lang="en-US" smtClean="0"/>
              <a:pPr/>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86706160"/>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D9A4FB-266D-E449-898D-56C438DC2E9E}" type="datetimeFigureOut">
              <a:rPr lang="en-US" smtClean="0"/>
              <a:pPr/>
              <a:t>8/30/17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96018415"/>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D9A4FB-266D-E449-898D-56C438DC2E9E}" type="datetimeFigureOut">
              <a:rPr lang="en-US" smtClean="0"/>
              <a:pPr/>
              <a:t>8/30/17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45105644"/>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D9A4FB-266D-E449-898D-56C438DC2E9E}" type="datetimeFigureOut">
              <a:rPr lang="en-US" smtClean="0"/>
              <a:pPr/>
              <a:t>8/30/17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33423001"/>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D9A4FB-266D-E449-898D-56C438DC2E9E}" type="datetimeFigureOut">
              <a:rPr lang="en-US" smtClean="0"/>
              <a:pPr/>
              <a:t>8/30/17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74223226"/>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D9A4FB-266D-E449-898D-56C438DC2E9E}" type="datetimeFigureOut">
              <a:rPr lang="en-US" smtClean="0"/>
              <a:pPr/>
              <a:t>8/30/17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41174005"/>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9A4FB-266D-E449-898D-56C438DC2E9E}" type="datetimeFigureOut">
              <a:rPr lang="en-US" smtClean="0"/>
              <a:pPr/>
              <a:t>8/30/17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53901054"/>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9A4FB-266D-E449-898D-56C438DC2E9E}" type="datetimeFigureOut">
              <a:rPr lang="en-US" smtClean="0"/>
              <a:pPr/>
              <a:t>8/30/17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595281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AFD9A4FB-266D-E449-898D-56C438DC2E9E}" type="datetimeFigureOut">
              <a:rPr lang="en-US" smtClean="0"/>
              <a:pPr/>
              <a:t>8/30/17</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08D8D9C-80C0-B14E-9710-87C34717372B}"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4933046"/>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278140" y="6669011"/>
            <a:ext cx="1338993" cy="105258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1</a:t>
            </a:r>
            <a:endParaRPr lang="en-US" sz="1000" dirty="0">
              <a:solidFill>
                <a:schemeClr val="tx1"/>
              </a:solidFill>
              <a:latin typeface="Times New Roman"/>
              <a:cs typeface="Times New Roman"/>
            </a:endParaRPr>
          </a:p>
        </p:txBody>
      </p:sp>
      <p:sp>
        <p:nvSpPr>
          <p:cNvPr id="16" name="Rectangle 15"/>
          <p:cNvSpPr/>
          <p:nvPr/>
        </p:nvSpPr>
        <p:spPr>
          <a:xfrm>
            <a:off x="235451" y="983688"/>
            <a:ext cx="6059326" cy="117531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solidFill>
                  <a:schemeClr val="tx1"/>
                </a:solidFill>
                <a:latin typeface="Times New Roman"/>
                <a:cs typeface="Times New Roman"/>
              </a:rPr>
              <a:t>I</a:t>
            </a:r>
            <a:r>
              <a:rPr lang="en-US" sz="1200" dirty="0" smtClean="0">
                <a:solidFill>
                  <a:schemeClr val="tx1"/>
                </a:solidFill>
                <a:latin typeface="Times New Roman"/>
                <a:cs typeface="Times New Roman"/>
              </a:rPr>
              <a:t>n the “surface” brainstorm box below, set out the “surface” facts of the road to the Constitution. To the best of your ability, list the people, places and events that you normally follow in historical analysis. For example, “surface” facts might be, “The American colonies rebelled ….” In this scenario, you might touch on such </a:t>
            </a:r>
            <a:r>
              <a:rPr lang="en-US" sz="1200" dirty="0">
                <a:solidFill>
                  <a:schemeClr val="tx1"/>
                </a:solidFill>
                <a:latin typeface="Times New Roman"/>
                <a:cs typeface="Times New Roman"/>
              </a:rPr>
              <a:t>elements as</a:t>
            </a:r>
            <a:r>
              <a:rPr lang="en-US" sz="1200" dirty="0" smtClean="0">
                <a:solidFill>
                  <a:schemeClr val="tx1"/>
                </a:solidFill>
                <a:latin typeface="Times New Roman"/>
                <a:cs typeface="Times New Roman"/>
              </a:rPr>
              <a:t> taxes deemed unfair, lack of representation in parliament, boycotts, demands for fair treatment, war, Articles of Confederation, Enlightenment, etc.  </a:t>
            </a:r>
            <a:endParaRPr lang="en-US" sz="1200" dirty="0">
              <a:solidFill>
                <a:schemeClr val="tx1"/>
              </a:solidFill>
              <a:latin typeface="Times New Roman"/>
              <a:cs typeface="Times New Roman"/>
            </a:endParaRPr>
          </a:p>
        </p:txBody>
      </p:sp>
      <p:sp>
        <p:nvSpPr>
          <p:cNvPr id="18" name="TextBox 17"/>
          <p:cNvSpPr txBox="1"/>
          <p:nvPr/>
        </p:nvSpPr>
        <p:spPr>
          <a:xfrm>
            <a:off x="2311758" y="157622"/>
            <a:ext cx="4352474" cy="276999"/>
          </a:xfrm>
          <a:prstGeom prst="rect">
            <a:avLst/>
          </a:prstGeom>
          <a:noFill/>
        </p:spPr>
        <p:txBody>
          <a:bodyPr wrap="none" rtlCol="0">
            <a:spAutoFit/>
          </a:bodyPr>
          <a:lstStyle/>
          <a:p>
            <a:r>
              <a:rPr lang="en-US" sz="1200" dirty="0" smtClean="0">
                <a:latin typeface="Times New Roman"/>
                <a:cs typeface="Times New Roman"/>
              </a:rPr>
              <a:t>Name _____________________Per ______Date_______________</a:t>
            </a:r>
            <a:endParaRPr lang="en-US" sz="1200" dirty="0">
              <a:latin typeface="Times New Roman"/>
              <a:cs typeface="Times New Roman"/>
            </a:endParaRPr>
          </a:p>
        </p:txBody>
      </p:sp>
      <p:sp>
        <p:nvSpPr>
          <p:cNvPr id="21" name="Rectangle 20"/>
          <p:cNvSpPr/>
          <p:nvPr/>
        </p:nvSpPr>
        <p:spPr>
          <a:xfrm>
            <a:off x="278141" y="2947603"/>
            <a:ext cx="6016635" cy="224246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endParaRPr lang="en-US" sz="1200" dirty="0">
              <a:solidFill>
                <a:schemeClr val="tx1"/>
              </a:solidFill>
              <a:latin typeface="Times New Roman"/>
              <a:cs typeface="Times New Roman"/>
            </a:endParaRPr>
          </a:p>
        </p:txBody>
      </p:sp>
      <p:sp>
        <p:nvSpPr>
          <p:cNvPr id="22" name="TextBox 21"/>
          <p:cNvSpPr txBox="1"/>
          <p:nvPr/>
        </p:nvSpPr>
        <p:spPr>
          <a:xfrm>
            <a:off x="235451" y="2352474"/>
            <a:ext cx="6220577" cy="461665"/>
          </a:xfrm>
          <a:prstGeom prst="rect">
            <a:avLst/>
          </a:prstGeom>
          <a:noFill/>
        </p:spPr>
        <p:txBody>
          <a:bodyPr wrap="square" rtlCol="0">
            <a:spAutoFit/>
          </a:bodyPr>
          <a:lstStyle/>
          <a:p>
            <a:r>
              <a:rPr lang="en-US" sz="1200" i="1" dirty="0" smtClean="0">
                <a:latin typeface="Times New Roman"/>
                <a:cs typeface="Times New Roman"/>
              </a:rPr>
              <a:t>Surface Brainstorm</a:t>
            </a:r>
            <a:r>
              <a:rPr lang="en-US" sz="1200" dirty="0" smtClean="0">
                <a:latin typeface="Times New Roman"/>
                <a:cs typeface="Times New Roman"/>
              </a:rPr>
              <a:t>: lay out the people, places and events of the march toward the Constitution. Use any formatting you like. </a:t>
            </a:r>
            <a:endParaRPr lang="en-US" sz="1200" dirty="0">
              <a:latin typeface="Times New Roman"/>
              <a:cs typeface="Times New Roman"/>
            </a:endParaRPr>
          </a:p>
        </p:txBody>
      </p:sp>
      <p:sp>
        <p:nvSpPr>
          <p:cNvPr id="19" name="TextBox 18"/>
          <p:cNvSpPr txBox="1"/>
          <p:nvPr/>
        </p:nvSpPr>
        <p:spPr>
          <a:xfrm>
            <a:off x="359272" y="544687"/>
            <a:ext cx="1163074" cy="276999"/>
          </a:xfrm>
          <a:prstGeom prst="rect">
            <a:avLst/>
          </a:prstGeom>
          <a:noFill/>
        </p:spPr>
        <p:txBody>
          <a:bodyPr wrap="none" rtlCol="0">
            <a:spAutoFit/>
          </a:bodyPr>
          <a:lstStyle/>
          <a:p>
            <a:r>
              <a:rPr lang="en-US" sz="1200" dirty="0" smtClean="0">
                <a:latin typeface="Times New Roman"/>
                <a:cs typeface="Times New Roman"/>
              </a:rPr>
              <a:t>Pattern exercise</a:t>
            </a:r>
            <a:endParaRPr lang="en-US" sz="1200" dirty="0">
              <a:latin typeface="Times New Roman"/>
              <a:cs typeface="Times New Roman"/>
            </a:endParaRPr>
          </a:p>
        </p:txBody>
      </p:sp>
      <p:sp>
        <p:nvSpPr>
          <p:cNvPr id="29" name="Rectangle 28"/>
          <p:cNvSpPr/>
          <p:nvPr/>
        </p:nvSpPr>
        <p:spPr>
          <a:xfrm>
            <a:off x="278140" y="5336827"/>
            <a:ext cx="6016635" cy="920040"/>
          </a:xfrm>
          <a:prstGeom prst="rect">
            <a:avLst/>
          </a:prstGeom>
          <a:noFill/>
          <a:ln w="952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solidFill>
                  <a:schemeClr val="tx1"/>
                </a:solidFill>
                <a:latin typeface="Times New Roman"/>
                <a:cs typeface="Times New Roman"/>
              </a:rPr>
              <a:t>After you have completed the “surface” brainstorm box, fill in the series of boxes </a:t>
            </a:r>
            <a:r>
              <a:rPr lang="en-US" sz="1200" dirty="0" smtClean="0">
                <a:solidFill>
                  <a:schemeClr val="tx1"/>
                </a:solidFill>
                <a:latin typeface="Times New Roman"/>
                <a:cs typeface="Times New Roman"/>
              </a:rPr>
              <a:t>below. </a:t>
            </a:r>
            <a:r>
              <a:rPr lang="en-US" sz="1200" dirty="0">
                <a:solidFill>
                  <a:schemeClr val="tx1"/>
                </a:solidFill>
                <a:latin typeface="Times New Roman"/>
                <a:cs typeface="Times New Roman"/>
              </a:rPr>
              <a:t>Fill in the boxes in order. This will typically involve use of chronological order and also a view toward cause and effect relationships between elements. However, you may use other means to organize the events if you see fit. List the events in order as you see them</a:t>
            </a:r>
            <a:r>
              <a:rPr lang="en-US" sz="1200" dirty="0" smtClean="0">
                <a:solidFill>
                  <a:schemeClr val="tx1"/>
                </a:solidFill>
                <a:latin typeface="Times New Roman"/>
                <a:cs typeface="Times New Roman"/>
              </a:rPr>
              <a:t>. You must use at least three boxes. If you are having trouble, you might think about: situation, action, reaction, result.</a:t>
            </a:r>
            <a:endParaRPr lang="en-US" sz="1200" dirty="0">
              <a:solidFill>
                <a:schemeClr val="tx1"/>
              </a:solidFill>
              <a:latin typeface="Times New Roman"/>
              <a:cs typeface="Times New Roman"/>
            </a:endParaRPr>
          </a:p>
        </p:txBody>
      </p:sp>
      <p:sp>
        <p:nvSpPr>
          <p:cNvPr id="34" name="TextBox 33"/>
          <p:cNvSpPr txBox="1"/>
          <p:nvPr/>
        </p:nvSpPr>
        <p:spPr>
          <a:xfrm>
            <a:off x="5695559" y="8712200"/>
            <a:ext cx="599218" cy="276999"/>
          </a:xfrm>
          <a:prstGeom prst="rect">
            <a:avLst/>
          </a:prstGeom>
          <a:noFill/>
        </p:spPr>
        <p:txBody>
          <a:bodyPr wrap="none" rtlCol="0">
            <a:spAutoFit/>
          </a:bodyPr>
          <a:lstStyle/>
          <a:p>
            <a:r>
              <a:rPr lang="en-US" sz="1200" dirty="0" smtClean="0">
                <a:latin typeface="Times New Roman"/>
                <a:cs typeface="Times New Roman"/>
              </a:rPr>
              <a:t>Page 1</a:t>
            </a:r>
            <a:endParaRPr lang="en-US" sz="1200" dirty="0">
              <a:latin typeface="Times New Roman"/>
              <a:cs typeface="Times New Roman"/>
            </a:endParaRPr>
          </a:p>
        </p:txBody>
      </p:sp>
      <p:sp>
        <p:nvSpPr>
          <p:cNvPr id="15" name="TextBox 14"/>
          <p:cNvSpPr txBox="1"/>
          <p:nvPr/>
        </p:nvSpPr>
        <p:spPr>
          <a:xfrm>
            <a:off x="290894" y="6392011"/>
            <a:ext cx="1231452" cy="276999"/>
          </a:xfrm>
          <a:prstGeom prst="rect">
            <a:avLst/>
          </a:prstGeom>
          <a:noFill/>
        </p:spPr>
        <p:txBody>
          <a:bodyPr wrap="none" rtlCol="0">
            <a:spAutoFit/>
          </a:bodyPr>
          <a:lstStyle/>
          <a:p>
            <a:r>
              <a:rPr lang="en-US" sz="1200" dirty="0" smtClean="0">
                <a:latin typeface="Times New Roman"/>
                <a:cs typeface="Times New Roman"/>
              </a:rPr>
              <a:t>Surface structure</a:t>
            </a:r>
            <a:endParaRPr lang="en-US" sz="1200" dirty="0">
              <a:latin typeface="Times New Roman"/>
              <a:cs typeface="Times New Roman"/>
            </a:endParaRPr>
          </a:p>
        </p:txBody>
      </p:sp>
      <p:sp>
        <p:nvSpPr>
          <p:cNvPr id="20" name="Rectangle 19"/>
          <p:cNvSpPr/>
          <p:nvPr/>
        </p:nvSpPr>
        <p:spPr>
          <a:xfrm>
            <a:off x="1798697" y="6669010"/>
            <a:ext cx="1246254" cy="105259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2</a:t>
            </a:r>
            <a:endParaRPr lang="en-US" sz="1000" dirty="0">
              <a:solidFill>
                <a:schemeClr val="tx1"/>
              </a:solidFill>
              <a:latin typeface="Times New Roman"/>
              <a:cs typeface="Times New Roman"/>
            </a:endParaRPr>
          </a:p>
        </p:txBody>
      </p:sp>
      <p:sp>
        <p:nvSpPr>
          <p:cNvPr id="23" name="Rectangle 22"/>
          <p:cNvSpPr/>
          <p:nvPr/>
        </p:nvSpPr>
        <p:spPr>
          <a:xfrm>
            <a:off x="3418917" y="6669011"/>
            <a:ext cx="1203883" cy="105258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3</a:t>
            </a:r>
            <a:endParaRPr lang="en-US" sz="1000" dirty="0">
              <a:solidFill>
                <a:schemeClr val="tx1"/>
              </a:solidFill>
              <a:latin typeface="Times New Roman"/>
              <a:cs typeface="Times New Roman"/>
            </a:endParaRPr>
          </a:p>
        </p:txBody>
      </p:sp>
      <p:sp>
        <p:nvSpPr>
          <p:cNvPr id="24" name="Rectangle 23"/>
          <p:cNvSpPr/>
          <p:nvPr/>
        </p:nvSpPr>
        <p:spPr>
          <a:xfrm>
            <a:off x="5019116" y="6669010"/>
            <a:ext cx="1212351" cy="1052590"/>
          </a:xfrm>
          <a:prstGeom prst="rect">
            <a:avLst/>
          </a:prstGeom>
          <a:no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4</a:t>
            </a:r>
            <a:endParaRPr lang="en-US" sz="1000" dirty="0">
              <a:solidFill>
                <a:schemeClr val="tx1"/>
              </a:solidFill>
              <a:latin typeface="Times New Roman"/>
              <a:cs typeface="Times New Roman"/>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51021093"/>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2303292" y="171522"/>
            <a:ext cx="4352474" cy="276999"/>
          </a:xfrm>
          <a:prstGeom prst="rect">
            <a:avLst/>
          </a:prstGeom>
          <a:noFill/>
        </p:spPr>
        <p:txBody>
          <a:bodyPr wrap="none" rtlCol="0">
            <a:spAutoFit/>
          </a:bodyPr>
          <a:lstStyle/>
          <a:p>
            <a:r>
              <a:rPr lang="en-US" sz="1200" dirty="0" smtClean="0">
                <a:latin typeface="Times New Roman"/>
                <a:cs typeface="Times New Roman"/>
              </a:rPr>
              <a:t>Name _____________________Per ______Date_______________</a:t>
            </a:r>
            <a:endParaRPr lang="en-US" sz="1200" dirty="0">
              <a:latin typeface="Times New Roman"/>
              <a:cs typeface="Times New Roman"/>
            </a:endParaRPr>
          </a:p>
        </p:txBody>
      </p:sp>
      <p:sp>
        <p:nvSpPr>
          <p:cNvPr id="9" name="TextBox 8"/>
          <p:cNvSpPr txBox="1"/>
          <p:nvPr/>
        </p:nvSpPr>
        <p:spPr>
          <a:xfrm>
            <a:off x="278141" y="2989071"/>
            <a:ext cx="6112934" cy="1015663"/>
          </a:xfrm>
          <a:prstGeom prst="rect">
            <a:avLst/>
          </a:prstGeom>
          <a:noFill/>
          <a:ln>
            <a:solidFill>
              <a:srgbClr val="800000"/>
            </a:solidFill>
          </a:ln>
        </p:spPr>
        <p:txBody>
          <a:bodyPr wrap="square" rtlCol="0">
            <a:spAutoFit/>
          </a:bodyPr>
          <a:lstStyle/>
          <a:p>
            <a:r>
              <a:rPr lang="en-US" sz="1200" dirty="0" smtClean="0">
                <a:latin typeface="Times New Roman"/>
                <a:cs typeface="Times New Roman"/>
              </a:rPr>
              <a:t>Have ever seen a pattern similar to the one you described above? This “familiar” pattern may have any place as its source: another event in history, your personal life, fiction. The source of the pattern matters little; the </a:t>
            </a:r>
            <a:r>
              <a:rPr lang="en-US" sz="1200" i="1" dirty="0" smtClean="0">
                <a:latin typeface="Times New Roman"/>
                <a:cs typeface="Times New Roman"/>
              </a:rPr>
              <a:t>meaning</a:t>
            </a:r>
            <a:r>
              <a:rPr lang="en-US" sz="1200" dirty="0" smtClean="0">
                <a:latin typeface="Times New Roman"/>
                <a:cs typeface="Times New Roman"/>
              </a:rPr>
              <a:t> of the pattern means everything. How does your pattern resemble the pattern above? How does it differ from the pattern above? Is the meaning of the pattern the same? </a:t>
            </a:r>
            <a:endParaRPr lang="en-US" sz="1200" dirty="0">
              <a:latin typeface="Times New Roman"/>
              <a:cs typeface="Times New Roman"/>
            </a:endParaRPr>
          </a:p>
        </p:txBody>
      </p:sp>
      <p:sp>
        <p:nvSpPr>
          <p:cNvPr id="10" name="Rectangle 9"/>
          <p:cNvSpPr/>
          <p:nvPr/>
        </p:nvSpPr>
        <p:spPr>
          <a:xfrm>
            <a:off x="295836" y="4004734"/>
            <a:ext cx="6105323" cy="172878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 name="Straight Connector 2"/>
          <p:cNvCxnSpPr/>
          <p:nvPr/>
        </p:nvCxnSpPr>
        <p:spPr>
          <a:xfrm>
            <a:off x="383853" y="4580467"/>
            <a:ext cx="5921007" cy="158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288225" y="515973"/>
            <a:ext cx="6016635" cy="1245094"/>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200" dirty="0">
                <a:solidFill>
                  <a:schemeClr val="tx1"/>
                </a:solidFill>
                <a:latin typeface="Times New Roman"/>
                <a:cs typeface="Times New Roman"/>
              </a:rPr>
              <a:t>When you have completed the surface </a:t>
            </a:r>
            <a:r>
              <a:rPr lang="en-US" sz="1200" dirty="0" smtClean="0">
                <a:solidFill>
                  <a:schemeClr val="tx1"/>
                </a:solidFill>
                <a:latin typeface="Times New Roman"/>
                <a:cs typeface="Times New Roman"/>
              </a:rPr>
              <a:t>brainstorm and the listing of events in the order that you have chosen, begin to think about “deep” structure. What lies underneath the events you have described above? </a:t>
            </a:r>
            <a:r>
              <a:rPr lang="en-US" sz="1200" dirty="0">
                <a:solidFill>
                  <a:schemeClr val="tx1"/>
                </a:solidFill>
                <a:latin typeface="Times New Roman"/>
                <a:cs typeface="Times New Roman"/>
              </a:rPr>
              <a:t>S</a:t>
            </a:r>
            <a:r>
              <a:rPr lang="en-US" sz="1200" dirty="0" smtClean="0">
                <a:solidFill>
                  <a:schemeClr val="tx1"/>
                </a:solidFill>
                <a:latin typeface="Times New Roman"/>
                <a:cs typeface="Times New Roman"/>
              </a:rPr>
              <a:t>et </a:t>
            </a:r>
            <a:r>
              <a:rPr lang="en-US" sz="1200" dirty="0">
                <a:solidFill>
                  <a:schemeClr val="tx1"/>
                </a:solidFill>
                <a:latin typeface="Times New Roman"/>
                <a:cs typeface="Times New Roman"/>
              </a:rPr>
              <a:t>out the “deep” structure of the </a:t>
            </a:r>
            <a:r>
              <a:rPr lang="en-US" sz="1200" i="1" dirty="0">
                <a:solidFill>
                  <a:schemeClr val="tx1"/>
                </a:solidFill>
                <a:latin typeface="Times New Roman"/>
                <a:cs typeface="Times New Roman"/>
              </a:rPr>
              <a:t>pattern</a:t>
            </a:r>
            <a:r>
              <a:rPr lang="en-US" sz="1200" dirty="0">
                <a:solidFill>
                  <a:schemeClr val="tx1"/>
                </a:solidFill>
                <a:latin typeface="Times New Roman"/>
                <a:cs typeface="Times New Roman"/>
              </a:rPr>
              <a:t>:</a:t>
            </a:r>
            <a:r>
              <a:rPr lang="en-US" sz="1200" dirty="0" smtClean="0">
                <a:solidFill>
                  <a:schemeClr val="tx1"/>
                </a:solidFill>
                <a:latin typeface="Times New Roman"/>
                <a:cs typeface="Times New Roman"/>
              </a:rPr>
              <a:t> resentment, rebellion, nation building, written laws. Try to align the boxes. For example, for the surface event in box 2 above, express the deep structure of the pattern in box 2 below.  What is the “deep” pattern? Use vocabulary or pattern </a:t>
            </a:r>
            <a:r>
              <a:rPr lang="en-US" sz="1200" dirty="0" err="1" smtClean="0">
                <a:solidFill>
                  <a:schemeClr val="tx1"/>
                </a:solidFill>
                <a:latin typeface="Times New Roman"/>
                <a:cs typeface="Times New Roman"/>
              </a:rPr>
              <a:t>perceptors</a:t>
            </a:r>
            <a:r>
              <a:rPr lang="en-US" sz="1200" dirty="0" smtClean="0">
                <a:solidFill>
                  <a:schemeClr val="tx1"/>
                </a:solidFill>
                <a:latin typeface="Times New Roman"/>
                <a:cs typeface="Times New Roman"/>
              </a:rPr>
              <a:t> that have meaning for you. </a:t>
            </a:r>
            <a:endParaRPr lang="en-US" sz="1200" dirty="0">
              <a:solidFill>
                <a:schemeClr val="tx1"/>
              </a:solidFill>
              <a:latin typeface="Times New Roman"/>
              <a:cs typeface="Times New Roman"/>
            </a:endParaRPr>
          </a:p>
        </p:txBody>
      </p:sp>
      <p:sp>
        <p:nvSpPr>
          <p:cNvPr id="15" name="TextBox 14"/>
          <p:cNvSpPr txBox="1"/>
          <p:nvPr/>
        </p:nvSpPr>
        <p:spPr>
          <a:xfrm>
            <a:off x="288225" y="1761067"/>
            <a:ext cx="1120820" cy="276999"/>
          </a:xfrm>
          <a:prstGeom prst="rect">
            <a:avLst/>
          </a:prstGeom>
          <a:noFill/>
        </p:spPr>
        <p:txBody>
          <a:bodyPr wrap="none" rtlCol="0">
            <a:spAutoFit/>
          </a:bodyPr>
          <a:lstStyle/>
          <a:p>
            <a:r>
              <a:rPr lang="en-US" sz="1200" dirty="0" smtClean="0">
                <a:latin typeface="Times New Roman"/>
                <a:cs typeface="Times New Roman"/>
              </a:rPr>
              <a:t>Deep structure</a:t>
            </a:r>
            <a:endParaRPr lang="en-US" sz="1200" dirty="0">
              <a:latin typeface="Times New Roman"/>
              <a:cs typeface="Times New Roman"/>
            </a:endParaRPr>
          </a:p>
        </p:txBody>
      </p:sp>
      <p:cxnSp>
        <p:nvCxnSpPr>
          <p:cNvPr id="17" name="Straight Connector 16"/>
          <p:cNvCxnSpPr/>
          <p:nvPr/>
        </p:nvCxnSpPr>
        <p:spPr>
          <a:xfrm>
            <a:off x="383853" y="4893733"/>
            <a:ext cx="5921007" cy="158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383853" y="5469467"/>
            <a:ext cx="5921007" cy="158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383853" y="5198533"/>
            <a:ext cx="5921007" cy="158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6005251" y="8714601"/>
            <a:ext cx="599218" cy="276999"/>
          </a:xfrm>
          <a:prstGeom prst="rect">
            <a:avLst/>
          </a:prstGeom>
          <a:noFill/>
        </p:spPr>
        <p:txBody>
          <a:bodyPr wrap="none" rtlCol="0">
            <a:spAutoFit/>
          </a:bodyPr>
          <a:lstStyle/>
          <a:p>
            <a:r>
              <a:rPr lang="en-US" sz="1200" dirty="0" smtClean="0">
                <a:latin typeface="Times New Roman"/>
                <a:cs typeface="Times New Roman"/>
              </a:rPr>
              <a:t>Page 2</a:t>
            </a:r>
            <a:endParaRPr lang="en-US" sz="1200" dirty="0">
              <a:latin typeface="Times New Roman"/>
              <a:cs typeface="Times New Roman"/>
            </a:endParaRPr>
          </a:p>
        </p:txBody>
      </p:sp>
      <p:sp>
        <p:nvSpPr>
          <p:cNvPr id="28" name="TextBox 27"/>
          <p:cNvSpPr txBox="1"/>
          <p:nvPr/>
        </p:nvSpPr>
        <p:spPr>
          <a:xfrm>
            <a:off x="278141" y="5918200"/>
            <a:ext cx="2829846" cy="276999"/>
          </a:xfrm>
          <a:prstGeom prst="rect">
            <a:avLst/>
          </a:prstGeom>
          <a:noFill/>
        </p:spPr>
        <p:txBody>
          <a:bodyPr wrap="none" rtlCol="0">
            <a:spAutoFit/>
          </a:bodyPr>
          <a:lstStyle/>
          <a:p>
            <a:r>
              <a:rPr lang="en-US" sz="1200" dirty="0" smtClean="0">
                <a:latin typeface="Times New Roman"/>
                <a:cs typeface="Times New Roman"/>
              </a:rPr>
              <a:t>Surface structure of your own set of events</a:t>
            </a:r>
            <a:endParaRPr lang="en-US" sz="1200" dirty="0">
              <a:latin typeface="Times New Roman"/>
              <a:cs typeface="Times New Roman"/>
            </a:endParaRPr>
          </a:p>
        </p:txBody>
      </p:sp>
      <p:cxnSp>
        <p:nvCxnSpPr>
          <p:cNvPr id="31" name="Straight Connector 30"/>
          <p:cNvCxnSpPr/>
          <p:nvPr/>
        </p:nvCxnSpPr>
        <p:spPr>
          <a:xfrm>
            <a:off x="383853" y="4307945"/>
            <a:ext cx="5921007" cy="1588"/>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347133" y="7880879"/>
            <a:ext cx="6112934"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347133" y="8128000"/>
            <a:ext cx="6112934"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347133" y="8380412"/>
            <a:ext cx="6112934"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44" name="Rectangle 43"/>
          <p:cNvSpPr/>
          <p:nvPr/>
        </p:nvSpPr>
        <p:spPr>
          <a:xfrm>
            <a:off x="295836" y="6195199"/>
            <a:ext cx="1228164" cy="106760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1</a:t>
            </a:r>
            <a:endParaRPr lang="en-US" sz="1000" dirty="0">
              <a:solidFill>
                <a:schemeClr val="tx1"/>
              </a:solidFill>
              <a:latin typeface="Times New Roman"/>
              <a:cs typeface="Times New Roman"/>
            </a:endParaRPr>
          </a:p>
        </p:txBody>
      </p:sp>
      <p:sp>
        <p:nvSpPr>
          <p:cNvPr id="45" name="Rectangle 44"/>
          <p:cNvSpPr/>
          <p:nvPr/>
        </p:nvSpPr>
        <p:spPr>
          <a:xfrm>
            <a:off x="1947693" y="6195199"/>
            <a:ext cx="1121284" cy="106760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2</a:t>
            </a:r>
            <a:endParaRPr lang="en-US" sz="1000" dirty="0">
              <a:solidFill>
                <a:schemeClr val="tx1"/>
              </a:solidFill>
              <a:latin typeface="Times New Roman"/>
              <a:cs typeface="Times New Roman"/>
            </a:endParaRPr>
          </a:p>
        </p:txBody>
      </p:sp>
      <p:sp>
        <p:nvSpPr>
          <p:cNvPr id="46" name="Rectangle 45"/>
          <p:cNvSpPr/>
          <p:nvPr/>
        </p:nvSpPr>
        <p:spPr>
          <a:xfrm>
            <a:off x="347133" y="2038066"/>
            <a:ext cx="1244600" cy="9422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1</a:t>
            </a:r>
            <a:endParaRPr lang="en-US" sz="1000" dirty="0">
              <a:solidFill>
                <a:schemeClr val="tx1"/>
              </a:solidFill>
              <a:latin typeface="Times New Roman"/>
              <a:cs typeface="Times New Roman"/>
            </a:endParaRPr>
          </a:p>
        </p:txBody>
      </p:sp>
      <p:sp>
        <p:nvSpPr>
          <p:cNvPr id="47" name="Rectangle 46"/>
          <p:cNvSpPr/>
          <p:nvPr/>
        </p:nvSpPr>
        <p:spPr>
          <a:xfrm>
            <a:off x="1947692" y="2038066"/>
            <a:ext cx="1227308" cy="9422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2</a:t>
            </a:r>
            <a:endParaRPr lang="en-US" sz="1000" dirty="0">
              <a:solidFill>
                <a:schemeClr val="tx1"/>
              </a:solidFill>
              <a:latin typeface="Times New Roman"/>
              <a:cs typeface="Times New Roman"/>
            </a:endParaRPr>
          </a:p>
        </p:txBody>
      </p:sp>
      <p:sp>
        <p:nvSpPr>
          <p:cNvPr id="48" name="Rectangle 47"/>
          <p:cNvSpPr/>
          <p:nvPr/>
        </p:nvSpPr>
        <p:spPr>
          <a:xfrm>
            <a:off x="3496733" y="2038066"/>
            <a:ext cx="1233621" cy="942201"/>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3</a:t>
            </a:r>
            <a:endParaRPr lang="en-US" sz="1000" dirty="0">
              <a:solidFill>
                <a:schemeClr val="tx1"/>
              </a:solidFill>
              <a:latin typeface="Times New Roman"/>
              <a:cs typeface="Times New Roman"/>
            </a:endParaRPr>
          </a:p>
        </p:txBody>
      </p:sp>
      <p:sp>
        <p:nvSpPr>
          <p:cNvPr id="49" name="Rectangle 48"/>
          <p:cNvSpPr/>
          <p:nvPr/>
        </p:nvSpPr>
        <p:spPr>
          <a:xfrm>
            <a:off x="5029200" y="2038066"/>
            <a:ext cx="1275660" cy="942201"/>
          </a:xfrm>
          <a:prstGeom prst="rect">
            <a:avLst/>
          </a:prstGeom>
          <a:no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4</a:t>
            </a:r>
            <a:endParaRPr lang="en-US" sz="1000" dirty="0">
              <a:solidFill>
                <a:schemeClr val="tx1"/>
              </a:solidFill>
              <a:latin typeface="Times New Roman"/>
              <a:cs typeface="Times New Roman"/>
            </a:endParaRPr>
          </a:p>
        </p:txBody>
      </p:sp>
      <p:sp>
        <p:nvSpPr>
          <p:cNvPr id="51" name="Rectangle 50"/>
          <p:cNvSpPr/>
          <p:nvPr/>
        </p:nvSpPr>
        <p:spPr>
          <a:xfrm>
            <a:off x="3496733" y="6195199"/>
            <a:ext cx="1106621" cy="106760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3</a:t>
            </a:r>
            <a:endParaRPr lang="en-US" sz="1000" dirty="0">
              <a:solidFill>
                <a:schemeClr val="tx1"/>
              </a:solidFill>
              <a:latin typeface="Times New Roman"/>
              <a:cs typeface="Times New Roman"/>
            </a:endParaRPr>
          </a:p>
        </p:txBody>
      </p:sp>
      <p:sp>
        <p:nvSpPr>
          <p:cNvPr id="52" name="Rectangle 51"/>
          <p:cNvSpPr/>
          <p:nvPr/>
        </p:nvSpPr>
        <p:spPr>
          <a:xfrm>
            <a:off x="5029200" y="6195199"/>
            <a:ext cx="1089479" cy="1067606"/>
          </a:xfrm>
          <a:prstGeom prst="rect">
            <a:avLst/>
          </a:prstGeom>
          <a:no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t"/>
          <a:lstStyle/>
          <a:p>
            <a:r>
              <a:rPr lang="en-US" sz="1000" dirty="0" smtClean="0">
                <a:solidFill>
                  <a:schemeClr val="tx1"/>
                </a:solidFill>
                <a:latin typeface="Times New Roman"/>
                <a:cs typeface="Times New Roman"/>
              </a:rPr>
              <a:t>4</a:t>
            </a:r>
            <a:endParaRPr lang="en-US" sz="1000" dirty="0">
              <a:solidFill>
                <a:schemeClr val="tx1"/>
              </a:solidFill>
              <a:latin typeface="Times New Roman"/>
              <a:cs typeface="Times New Roman"/>
            </a:endParaRPr>
          </a:p>
        </p:txBody>
      </p:sp>
      <p:cxnSp>
        <p:nvCxnSpPr>
          <p:cNvPr id="55" name="Straight Connector 54"/>
          <p:cNvCxnSpPr/>
          <p:nvPr/>
        </p:nvCxnSpPr>
        <p:spPr>
          <a:xfrm>
            <a:off x="383853" y="8600545"/>
            <a:ext cx="6112934" cy="1588"/>
          </a:xfrm>
          <a:prstGeom prst="line">
            <a:avLst/>
          </a:prstGeom>
          <a:ln w="127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163023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1572</TotalTime>
  <Words>449</Words>
  <Application>Microsoft Macintosh PowerPoint</Application>
  <PresentationFormat>On-screen Show (4:3)</PresentationFormat>
  <Paragraphs>25</Paragraphs>
  <Slides>2</Slides>
  <Notes>0</Notes>
  <HiddenSlides>0</HiddenSlides>
  <MMClips>0</MMClips>
  <ScaleCrop>false</ScaleCrop>
  <HeadingPairs>
    <vt:vector size="4" baseType="variant">
      <vt:variant>
        <vt:lpstr>Design Template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Thomas Hagerty</dc:creator>
  <cp:lastModifiedBy>Thomas Hagerty</cp:lastModifiedBy>
  <cp:revision>32</cp:revision>
  <cp:lastPrinted>2017-08-17T19:59:54Z</cp:lastPrinted>
  <dcterms:created xsi:type="dcterms:W3CDTF">2017-08-30T11:40:59Z</dcterms:created>
  <dcterms:modified xsi:type="dcterms:W3CDTF">2017-08-30T11:41:54Z</dcterms:modified>
</cp:coreProperties>
</file>